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45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1" r:id="rId113"/>
    <p:sldId id="413" r:id="rId114"/>
    <p:sldId id="414" r:id="rId115"/>
    <p:sldId id="415" r:id="rId116"/>
    <p:sldId id="416" r:id="rId117"/>
    <p:sldId id="418" r:id="rId118"/>
    <p:sldId id="420" r:id="rId119"/>
    <p:sldId id="417" r:id="rId120"/>
    <p:sldId id="419" r:id="rId121"/>
    <p:sldId id="422" r:id="rId122"/>
    <p:sldId id="424" r:id="rId123"/>
    <p:sldId id="425" r:id="rId124"/>
    <p:sldId id="426" r:id="rId125"/>
    <p:sldId id="428" r:id="rId126"/>
    <p:sldId id="436" r:id="rId127"/>
    <p:sldId id="437" r:id="rId128"/>
    <p:sldId id="431" r:id="rId129"/>
    <p:sldId id="430" r:id="rId130"/>
    <p:sldId id="433" r:id="rId131"/>
    <p:sldId id="432" r:id="rId132"/>
    <p:sldId id="434" r:id="rId133"/>
    <p:sldId id="435" r:id="rId134"/>
    <p:sldId id="442" r:id="rId135"/>
    <p:sldId id="439" r:id="rId136"/>
    <p:sldId id="443" r:id="rId137"/>
    <p:sldId id="444" r:id="rId138"/>
    <p:sldId id="445" r:id="rId139"/>
    <p:sldId id="446" r:id="rId140"/>
    <p:sldId id="448" r:id="rId141"/>
    <p:sldId id="449" r:id="rId142"/>
    <p:sldId id="450" r:id="rId143"/>
    <p:sldId id="451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1"/>
          </p14:sldIdLst>
        </p14:section>
        <p14:section name="Lecture 5" id="{04476D85-9464-490F-816B-CB4C7D33C1AE}">
          <p14:sldIdLst>
            <p14:sldId id="413"/>
            <p14:sldId id="414"/>
            <p14:sldId id="415"/>
            <p14:sldId id="416"/>
            <p14:sldId id="418"/>
            <p14:sldId id="420"/>
            <p14:sldId id="417"/>
            <p14:sldId id="419"/>
            <p14:sldId id="422"/>
            <p14:sldId id="424"/>
            <p14:sldId id="425"/>
            <p14:sldId id="426"/>
            <p14:sldId id="428"/>
            <p14:sldId id="436"/>
            <p14:sldId id="437"/>
            <p14:sldId id="431"/>
            <p14:sldId id="430"/>
            <p14:sldId id="433"/>
            <p14:sldId id="432"/>
            <p14:sldId id="434"/>
            <p14:sldId id="435"/>
            <p14:sldId id="442"/>
            <p14:sldId id="439"/>
            <p14:sldId id="443"/>
            <p14:sldId id="444"/>
            <p14:sldId id="445"/>
          </p14:sldIdLst>
        </p14:section>
        <p14:section name="Lecture 6 (Unfinished)" id="{FB7B5EC9-DBEC-48FD-9CF8-95022B027698}">
          <p14:sldIdLst>
            <p14:sldId id="446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LOSS? PENALTY?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LASSO/LARS</a:t>
          </a: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SVM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STEPWISE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166D3FF-EF12-4E1B-BCCA-2258E90CC789}">
      <dgm:prSet phldrT="[Text]"/>
      <dgm:spPr/>
      <dgm:t>
        <a:bodyPr/>
        <a:lstStyle/>
        <a:p>
          <a:r>
            <a:rPr lang="zh-CN" altLang="en-US" dirty="0" smtClean="0"/>
            <a:t>二</a:t>
          </a:r>
          <a:r>
            <a:rPr lang="zh-CN" altLang="en-US" dirty="0" smtClean="0"/>
            <a:t>、</a:t>
          </a:r>
          <a:r>
            <a:rPr lang="en-US" altLang="zh-CN" dirty="0" smtClean="0"/>
            <a:t>STEPWISE</a:t>
          </a:r>
          <a:endParaRPr lang="zh-CN" altLang="en-US" dirty="0"/>
        </a:p>
      </dgm:t>
    </dgm:pt>
    <dgm:pt modelId="{9E1CC59E-EAF2-4452-819D-2D0444C3EC09}" type="parTrans" cxnId="{CD4D99AC-7A39-406A-B32C-EF4855848443}">
      <dgm:prSet/>
      <dgm:spPr/>
      <dgm:t>
        <a:bodyPr/>
        <a:lstStyle/>
        <a:p>
          <a:endParaRPr lang="en-US"/>
        </a:p>
      </dgm:t>
    </dgm:pt>
    <dgm:pt modelId="{1A2AE51B-9E9C-4C8B-BC2D-AB549728C3FF}" type="sibTrans" cxnId="{CD4D99AC-7A39-406A-B32C-EF4855848443}">
      <dgm:prSet/>
      <dgm:spPr/>
      <dgm:t>
        <a:bodyPr/>
        <a:lstStyle/>
        <a:p>
          <a:endParaRPr lang="en-US"/>
        </a:p>
      </dgm:t>
    </dgm:pt>
    <dgm:pt modelId="{6B6CDED0-9229-42DF-862B-64D144FB02C9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</a:t>
          </a:r>
          <a:r>
            <a:rPr lang="en-US" altLang="zh-CN" dirty="0" smtClean="0"/>
            <a:t>LASSO/LARS</a:t>
          </a:r>
        </a:p>
      </dgm:t>
    </dgm:pt>
    <dgm:pt modelId="{47578F8C-310C-4E33-AC8A-42725A78C638}" type="parTrans" cxnId="{79886594-C923-4B6F-9AEE-151808361133}">
      <dgm:prSet/>
      <dgm:spPr/>
      <dgm:t>
        <a:bodyPr/>
        <a:lstStyle/>
        <a:p>
          <a:endParaRPr lang="en-US"/>
        </a:p>
      </dgm:t>
    </dgm:pt>
    <dgm:pt modelId="{944C9722-BF32-45FD-BFC8-3D54D2640210}" type="sibTrans" cxnId="{79886594-C923-4B6F-9AEE-151808361133}">
      <dgm:prSet/>
      <dgm:spPr/>
      <dgm:t>
        <a:bodyPr/>
        <a:lstStyle/>
        <a:p>
          <a:endParaRPr lang="en-US"/>
        </a:p>
      </dgm:t>
    </dgm:pt>
    <dgm:pt modelId="{FC8080FB-B682-4FCD-9249-A728B421BC72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</a:t>
          </a:r>
          <a:r>
            <a:rPr lang="en-US" altLang="zh-CN" dirty="0" smtClean="0"/>
            <a:t>SVM</a:t>
          </a:r>
          <a:endParaRPr lang="zh-CN" altLang="en-US" dirty="0"/>
        </a:p>
      </dgm:t>
    </dgm:pt>
    <dgm:pt modelId="{D46519C2-6B6D-4C0F-9421-BE20007A3CAA}" type="parTrans" cxnId="{E60DAD89-D7AB-4A0B-BF3B-BAE4C6B59F05}">
      <dgm:prSet/>
      <dgm:spPr/>
      <dgm:t>
        <a:bodyPr/>
        <a:lstStyle/>
        <a:p>
          <a:endParaRPr lang="en-US"/>
        </a:p>
      </dgm:t>
    </dgm:pt>
    <dgm:pt modelId="{BF5D7B40-B672-48F5-B955-AD66850DCA24}" type="sibTrans" cxnId="{E60DAD89-D7AB-4A0B-BF3B-BAE4C6B59F05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FCB0D5-9F31-402F-9E92-2DDF75892C53}" type="pres">
      <dgm:prSet presAssocID="{FC8080FB-B682-4FCD-9249-A728B421BC72}" presName="boxAndChildren" presStyleCnt="0"/>
      <dgm:spPr/>
    </dgm:pt>
    <dgm:pt modelId="{46DB0D60-6744-481E-AF6E-AA83DD3D8E0E}" type="pres">
      <dgm:prSet presAssocID="{FC8080FB-B682-4FCD-9249-A728B421BC72}" presName="parentTextBox" presStyleLbl="node1" presStyleIdx="0" presStyleCnt="4"/>
      <dgm:spPr/>
      <dgm:t>
        <a:bodyPr/>
        <a:lstStyle/>
        <a:p>
          <a:endParaRPr lang="en-US"/>
        </a:p>
      </dgm:t>
    </dgm:pt>
    <dgm:pt modelId="{8ABF7EBD-DA24-4BF6-B232-4435254B169A}" type="pres">
      <dgm:prSet presAssocID="{944C9722-BF32-45FD-BFC8-3D54D2640210}" presName="sp" presStyleCnt="0"/>
      <dgm:spPr/>
    </dgm:pt>
    <dgm:pt modelId="{827CDB03-C349-4EBD-B04C-C681F3E35375}" type="pres">
      <dgm:prSet presAssocID="{6B6CDED0-9229-42DF-862B-64D144FB02C9}" presName="arrowAndChildren" presStyleCnt="0"/>
      <dgm:spPr/>
    </dgm:pt>
    <dgm:pt modelId="{E15B4E54-1DA6-41A5-A21E-EFE4D40DC9FB}" type="pres">
      <dgm:prSet presAssocID="{6B6CDED0-9229-42DF-862B-64D144FB02C9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C508B7D9-B589-4250-9C70-9B32638BF8A9}" type="pres">
      <dgm:prSet presAssocID="{1A2AE51B-9E9C-4C8B-BC2D-AB549728C3FF}" presName="sp" presStyleCnt="0"/>
      <dgm:spPr/>
    </dgm:pt>
    <dgm:pt modelId="{6C96A2AC-CAB3-4B80-B66B-880436AA6C6B}" type="pres">
      <dgm:prSet presAssocID="{8166D3FF-EF12-4E1B-BCCA-2258E90CC789}" presName="arrowAndChildren" presStyleCnt="0"/>
      <dgm:spPr/>
    </dgm:pt>
    <dgm:pt modelId="{25BD4A75-7AFA-46AF-9B22-D736C5504480}" type="pres">
      <dgm:prSet presAssocID="{8166D3FF-EF12-4E1B-BCCA-2258E90CC789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E60DAD89-D7AB-4A0B-BF3B-BAE4C6B59F05}" srcId="{A8E89D63-A6AB-4F38-A916-591FB1E2E64A}" destId="{FC8080FB-B682-4FCD-9249-A728B421BC72}" srcOrd="3" destOrd="0" parTransId="{D46519C2-6B6D-4C0F-9421-BE20007A3CAA}" sibTransId="{BF5D7B40-B672-48F5-B955-AD66850DCA24}"/>
    <dgm:cxn modelId="{79886594-C923-4B6F-9AEE-151808361133}" srcId="{A8E89D63-A6AB-4F38-A916-591FB1E2E64A}" destId="{6B6CDED0-9229-42DF-862B-64D144FB02C9}" srcOrd="2" destOrd="0" parTransId="{47578F8C-310C-4E33-AC8A-42725A78C638}" sibTransId="{944C9722-BF32-45FD-BFC8-3D54D2640210}"/>
    <dgm:cxn modelId="{FE8B79BE-2304-449F-A18B-22EE7B4D005B}" type="presOf" srcId="{6B6CDED0-9229-42DF-862B-64D144FB02C9}" destId="{E15B4E54-1DA6-41A5-A21E-EFE4D40DC9FB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4D99AC-7A39-406A-B32C-EF4855848443}" srcId="{A8E89D63-A6AB-4F38-A916-591FB1E2E64A}" destId="{8166D3FF-EF12-4E1B-BCCA-2258E90CC789}" srcOrd="1" destOrd="0" parTransId="{9E1CC59E-EAF2-4452-819D-2D0444C3EC09}" sibTransId="{1A2AE51B-9E9C-4C8B-BC2D-AB549728C3F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5B2B8B89-1C6F-47F6-A16A-8A6D0EBF406F}" type="presOf" srcId="{FC8080FB-B682-4FCD-9249-A728B421BC72}" destId="{46DB0D60-6744-481E-AF6E-AA83DD3D8E0E}" srcOrd="0" destOrd="0" presId="urn:microsoft.com/office/officeart/2005/8/layout/process4"/>
    <dgm:cxn modelId="{DCEC8178-9D2B-405E-BACB-391C693A4734}" type="presOf" srcId="{8166D3FF-EF12-4E1B-BCCA-2258E90CC789}" destId="{25BD4A75-7AFA-46AF-9B22-D736C5504480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C6F31CE1-7700-4F08-B5AD-DAD4B2E59AAE}" type="presParOf" srcId="{29FED772-3226-42D1-93E6-84712927F3AE}" destId="{33FCB0D5-9F31-402F-9E92-2DDF75892C53}" srcOrd="0" destOrd="0" presId="urn:microsoft.com/office/officeart/2005/8/layout/process4"/>
    <dgm:cxn modelId="{DAB758B8-1B87-4748-9B22-7F3657BCA4A0}" type="presParOf" srcId="{33FCB0D5-9F31-402F-9E92-2DDF75892C53}" destId="{46DB0D60-6744-481E-AF6E-AA83DD3D8E0E}" srcOrd="0" destOrd="0" presId="urn:microsoft.com/office/officeart/2005/8/layout/process4"/>
    <dgm:cxn modelId="{0DA7EC3E-4142-4934-977C-C7419E928127}" type="presParOf" srcId="{29FED772-3226-42D1-93E6-84712927F3AE}" destId="{8ABF7EBD-DA24-4BF6-B232-4435254B169A}" srcOrd="1" destOrd="0" presId="urn:microsoft.com/office/officeart/2005/8/layout/process4"/>
    <dgm:cxn modelId="{FA1227A6-638D-4575-BC3B-012545B544F3}" type="presParOf" srcId="{29FED772-3226-42D1-93E6-84712927F3AE}" destId="{827CDB03-C349-4EBD-B04C-C681F3E35375}" srcOrd="2" destOrd="0" presId="urn:microsoft.com/office/officeart/2005/8/layout/process4"/>
    <dgm:cxn modelId="{35BC929C-D862-4E10-920B-F32022391887}" type="presParOf" srcId="{827CDB03-C349-4EBD-B04C-C681F3E35375}" destId="{E15B4E54-1DA6-41A5-A21E-EFE4D40DC9FB}" srcOrd="0" destOrd="0" presId="urn:microsoft.com/office/officeart/2005/8/layout/process4"/>
    <dgm:cxn modelId="{814D04F5-2950-41F8-A13D-58C8C07BDEBE}" type="presParOf" srcId="{29FED772-3226-42D1-93E6-84712927F3AE}" destId="{C508B7D9-B589-4250-9C70-9B32638BF8A9}" srcOrd="3" destOrd="0" presId="urn:microsoft.com/office/officeart/2005/8/layout/process4"/>
    <dgm:cxn modelId="{5000AF5C-F731-4788-95BF-DD980A581DD1}" type="presParOf" srcId="{29FED772-3226-42D1-93E6-84712927F3AE}" destId="{6C96A2AC-CAB3-4B80-B66B-880436AA6C6B}" srcOrd="4" destOrd="0" presId="urn:microsoft.com/office/officeart/2005/8/layout/process4"/>
    <dgm:cxn modelId="{5ADEFCF2-0937-43DE-B9CC-499A2987A0F3}" type="presParOf" srcId="{6C96A2AC-CAB3-4B80-B66B-880436AA6C6B}" destId="{25BD4A75-7AFA-46AF-9B22-D736C5504480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CLASSIFY?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LDA/QDA/KNN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DECISION TREE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LOGISTIC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LOSS? PENALTY?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STEPWISE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LASSO/LARS</a:t>
          </a:r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SVM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B0D60-6744-481E-AF6E-AA83DD3D8E0E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SVM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15B4E54-1DA6-41A5-A21E-EFE4D40DC9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LASSO/LARS</a:t>
          </a:r>
        </a:p>
      </dsp:txBody>
      <dsp:txXfrm rot="10800000">
        <a:off x="0" y="1811153"/>
        <a:ext cx="2390886" cy="593842"/>
      </dsp:txXfrm>
    </dsp:sp>
    <dsp:sp modelId="{25BD4A75-7AFA-46AF-9B22-D736C5504480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</a:t>
          </a:r>
          <a:r>
            <a:rPr lang="zh-CN" altLang="en-US" sz="2000" kern="1200" dirty="0" smtClean="0"/>
            <a:t>、</a:t>
          </a:r>
          <a:r>
            <a:rPr lang="en-US" altLang="zh-CN" sz="2000" kern="1200" dirty="0" smtClean="0"/>
            <a:t>STEPWISE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CLASSIFY?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LOGISTIC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LDA/QDA/KNN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DECISION TREE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image" Target="../media/image149.png"/><Relationship Id="rId7" Type="http://schemas.openxmlformats.org/officeDocument/2006/relationships/diagramColors" Target="../diagrams/colors86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7.xml"/><Relationship Id="rId3" Type="http://schemas.openxmlformats.org/officeDocument/2006/relationships/image" Target="../media/image69.png"/><Relationship Id="rId7" Type="http://schemas.openxmlformats.org/officeDocument/2006/relationships/diagramLayout" Target="../diagrams/layout8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7.xml"/><Relationship Id="rId5" Type="http://schemas.openxmlformats.org/officeDocument/2006/relationships/image" Target="../media/image71.png"/><Relationship Id="rId10" Type="http://schemas.microsoft.com/office/2007/relationships/diagramDrawing" Target="../diagrams/drawing87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8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9.xml"/><Relationship Id="rId3" Type="http://schemas.openxmlformats.org/officeDocument/2006/relationships/image" Target="../media/image152.png"/><Relationship Id="rId7" Type="http://schemas.openxmlformats.org/officeDocument/2006/relationships/diagramQuickStyle" Target="../diagrams/quickStyle89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9.xml"/><Relationship Id="rId5" Type="http://schemas.openxmlformats.org/officeDocument/2006/relationships/diagramData" Target="../diagrams/data89.xml"/><Relationship Id="rId4" Type="http://schemas.openxmlformats.org/officeDocument/2006/relationships/image" Target="../media/image153.png"/><Relationship Id="rId9" Type="http://schemas.microsoft.com/office/2007/relationships/diagramDrawing" Target="../diagrams/drawing8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0.xml"/><Relationship Id="rId3" Type="http://schemas.openxmlformats.org/officeDocument/2006/relationships/image" Target="../media/image155.png"/><Relationship Id="rId7" Type="http://schemas.openxmlformats.org/officeDocument/2006/relationships/diagramQuickStyle" Target="../diagrams/quickStyle9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0.xml"/><Relationship Id="rId5" Type="http://schemas.openxmlformats.org/officeDocument/2006/relationships/diagramData" Target="../diagrams/data90.xml"/><Relationship Id="rId4" Type="http://schemas.openxmlformats.org/officeDocument/2006/relationships/image" Target="../media/image156.png"/><Relationship Id="rId9" Type="http://schemas.microsoft.com/office/2007/relationships/diagramDrawing" Target="../diagrams/drawing90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158.pn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3" Type="http://schemas.openxmlformats.org/officeDocument/2006/relationships/image" Target="../media/image160.png"/><Relationship Id="rId7" Type="http://schemas.openxmlformats.org/officeDocument/2006/relationships/diagramQuickStyle" Target="../diagrams/quickStyle92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2.xml"/><Relationship Id="rId5" Type="http://schemas.openxmlformats.org/officeDocument/2006/relationships/diagramData" Target="../diagrams/data92.xml"/><Relationship Id="rId4" Type="http://schemas.openxmlformats.org/officeDocument/2006/relationships/image" Target="../media/image161.png"/><Relationship Id="rId9" Type="http://schemas.microsoft.com/office/2007/relationships/diagramDrawing" Target="../diagrams/drawing92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3.xml"/><Relationship Id="rId3" Type="http://schemas.openxmlformats.org/officeDocument/2006/relationships/image" Target="../media/image163.png"/><Relationship Id="rId7" Type="http://schemas.openxmlformats.org/officeDocument/2006/relationships/diagramColors" Target="../diagrams/colors93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3.xml"/><Relationship Id="rId5" Type="http://schemas.openxmlformats.org/officeDocument/2006/relationships/diagramLayout" Target="../diagrams/layout93.xml"/><Relationship Id="rId4" Type="http://schemas.openxmlformats.org/officeDocument/2006/relationships/diagramData" Target="../diagrams/data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4.xml"/><Relationship Id="rId3" Type="http://schemas.openxmlformats.org/officeDocument/2006/relationships/image" Target="../media/image165.png"/><Relationship Id="rId7" Type="http://schemas.openxmlformats.org/officeDocument/2006/relationships/diagramLayout" Target="../diagrams/layout9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4.xml"/><Relationship Id="rId5" Type="http://schemas.openxmlformats.org/officeDocument/2006/relationships/image" Target="../media/image167.png"/><Relationship Id="rId10" Type="http://schemas.microsoft.com/office/2007/relationships/diagramDrawing" Target="../diagrams/drawing94.xml"/><Relationship Id="rId4" Type="http://schemas.openxmlformats.org/officeDocument/2006/relationships/image" Target="../media/image166.png"/><Relationship Id="rId9" Type="http://schemas.openxmlformats.org/officeDocument/2006/relationships/diagramColors" Target="../diagrams/colors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5.xml"/><Relationship Id="rId3" Type="http://schemas.openxmlformats.org/officeDocument/2006/relationships/image" Target="../media/image169.png"/><Relationship Id="rId7" Type="http://schemas.openxmlformats.org/officeDocument/2006/relationships/diagramQuickStyle" Target="../diagrams/quickStyle95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5.xml"/><Relationship Id="rId5" Type="http://schemas.openxmlformats.org/officeDocument/2006/relationships/diagramData" Target="../diagrams/data95.xml"/><Relationship Id="rId4" Type="http://schemas.openxmlformats.org/officeDocument/2006/relationships/image" Target="../media/image170.png"/><Relationship Id="rId9" Type="http://schemas.microsoft.com/office/2007/relationships/diagramDrawing" Target="../diagrams/drawing95.xml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9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6.xml"/><Relationship Id="rId5" Type="http://schemas.openxmlformats.org/officeDocument/2006/relationships/diagramLayout" Target="../diagrams/layout96.xml"/><Relationship Id="rId4" Type="http://schemas.openxmlformats.org/officeDocument/2006/relationships/diagramData" Target="../diagrams/data9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7" Type="http://schemas.openxmlformats.org/officeDocument/2006/relationships/image" Target="../media/image173.png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diagramLayout" Target="../diagrams/layout99.xml"/><Relationship Id="rId7" Type="http://schemas.openxmlformats.org/officeDocument/2006/relationships/image" Target="../media/image174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76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1.xml"/><Relationship Id="rId7" Type="http://schemas.openxmlformats.org/officeDocument/2006/relationships/image" Target="../media/image177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2.xml"/><Relationship Id="rId2" Type="http://schemas.openxmlformats.org/officeDocument/2006/relationships/diagramData" Target="../diagrams/data10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2.xml"/><Relationship Id="rId5" Type="http://schemas.openxmlformats.org/officeDocument/2006/relationships/diagramColors" Target="../diagrams/colors102.xml"/><Relationship Id="rId4" Type="http://schemas.openxmlformats.org/officeDocument/2006/relationships/diagramQuickStyle" Target="../diagrams/quickStyle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7" Type="http://schemas.openxmlformats.org/officeDocument/2006/relationships/image" Target="../media/image179.png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7" Type="http://schemas.openxmlformats.org/officeDocument/2006/relationships/image" Target="../media/image181.png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7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5" Type="http://schemas.openxmlformats.org/officeDocument/2006/relationships/diagramColors" Target="../diagrams/colors107.xml"/><Relationship Id="rId4" Type="http://schemas.openxmlformats.org/officeDocument/2006/relationships/diagramQuickStyle" Target="../diagrams/quickStyl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8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0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8.xml"/><Relationship Id="rId5" Type="http://schemas.openxmlformats.org/officeDocument/2006/relationships/diagramColors" Target="../diagrams/colors108.xml"/><Relationship Id="rId4" Type="http://schemas.openxmlformats.org/officeDocument/2006/relationships/diagramQuickStyle" Target="../diagrams/quickStyle10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Layout" Target="../diagrams/layout109.xml"/><Relationship Id="rId7" Type="http://schemas.openxmlformats.org/officeDocument/2006/relationships/image" Target="../media/image184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Relationship Id="rId9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18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1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111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1.xml"/><Relationship Id="rId5" Type="http://schemas.openxmlformats.org/officeDocument/2006/relationships/diagramLayout" Target="../diagrams/layout111.xml"/><Relationship Id="rId4" Type="http://schemas.openxmlformats.org/officeDocument/2006/relationships/diagramData" Target="../diagrams/data111.xml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112.xml"/><Relationship Id="rId7" Type="http://schemas.microsoft.com/office/2007/relationships/diagramDrawing" Target="../diagrams/drawing11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2.xml"/><Relationship Id="rId5" Type="http://schemas.openxmlformats.org/officeDocument/2006/relationships/diagramQuickStyle" Target="../diagrams/quickStyle112.xml"/><Relationship Id="rId4" Type="http://schemas.openxmlformats.org/officeDocument/2006/relationships/diagramLayout" Target="../diagrams/layout112.xml"/><Relationship Id="rId9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10" Type="http://schemas.openxmlformats.org/officeDocument/2006/relationships/image" Target="../media/image197.png"/><Relationship Id="rId4" Type="http://schemas.openxmlformats.org/officeDocument/2006/relationships/diagramLayout" Target="../diagrams/layout113.xml"/><Relationship Id="rId9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4" Type="http://schemas.openxmlformats.org/officeDocument/2006/relationships/diagramLayout" Target="../diagrams/layout11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Layout" Target="../diagrams/layout115.xml"/><Relationship Id="rId7" Type="http://schemas.openxmlformats.org/officeDocument/2006/relationships/image" Target="../media/image200.png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5" Type="http://schemas.openxmlformats.org/officeDocument/2006/relationships/diagramColors" Target="../diagrams/colors115.xml"/><Relationship Id="rId4" Type="http://schemas.openxmlformats.org/officeDocument/2006/relationships/diagramQuickStyle" Target="../diagrams/quickStyle115.xml"/><Relationship Id="rId9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6.xml"/><Relationship Id="rId7" Type="http://schemas.microsoft.com/office/2007/relationships/diagramDrawing" Target="../diagrams/drawing116.xml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6.xml"/><Relationship Id="rId5" Type="http://schemas.openxmlformats.org/officeDocument/2006/relationships/diagramQuickStyle" Target="../diagrams/quickStyle116.xml"/><Relationship Id="rId4" Type="http://schemas.openxmlformats.org/officeDocument/2006/relationships/diagramLayout" Target="../diagrams/layout1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diagramLayout" Target="../diagrams/layout117.xml"/><Relationship Id="rId7" Type="http://schemas.openxmlformats.org/officeDocument/2006/relationships/image" Target="../media/image203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7.xml"/><Relationship Id="rId5" Type="http://schemas.openxmlformats.org/officeDocument/2006/relationships/diagramColors" Target="../diagrams/colors117.xml"/><Relationship Id="rId4" Type="http://schemas.openxmlformats.org/officeDocument/2006/relationships/diagramQuickStyle" Target="../diagrams/quickStyle117.xml"/><Relationship Id="rId9" Type="http://schemas.openxmlformats.org/officeDocument/2006/relationships/image" Target="../media/image20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diagramLayout" Target="../diagrams/layout118.xml"/><Relationship Id="rId7" Type="http://schemas.openxmlformats.org/officeDocument/2006/relationships/image" Target="../media/image206.png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Relationship Id="rId9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9.xm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5" Type="http://schemas.openxmlformats.org/officeDocument/2006/relationships/diagramColors" Target="../diagrams/colors119.xml"/><Relationship Id="rId4" Type="http://schemas.openxmlformats.org/officeDocument/2006/relationships/diagramQuickStyle" Target="../diagrams/quickStyle1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0.xml"/><Relationship Id="rId7" Type="http://schemas.openxmlformats.org/officeDocument/2006/relationships/image" Target="../media/image209.png"/><Relationship Id="rId2" Type="http://schemas.openxmlformats.org/officeDocument/2006/relationships/diagramData" Target="../diagrams/data1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0.xml"/><Relationship Id="rId5" Type="http://schemas.openxmlformats.org/officeDocument/2006/relationships/diagramColors" Target="../diagrams/colors120.xml"/><Relationship Id="rId4" Type="http://schemas.openxmlformats.org/officeDocument/2006/relationships/diagramQuickStyle" Target="../diagrams/quickStyle1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76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33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134.png"/><Relationship Id="rId9" Type="http://schemas.microsoft.com/office/2007/relationships/diagramDrawing" Target="../diagrams/drawing7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0.xml"/><Relationship Id="rId3" Type="http://schemas.openxmlformats.org/officeDocument/2006/relationships/image" Target="../media/image136.png"/><Relationship Id="rId7" Type="http://schemas.openxmlformats.org/officeDocument/2006/relationships/diagramQuickStyle" Target="../diagrams/quickStyle8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0.xml"/><Relationship Id="rId5" Type="http://schemas.openxmlformats.org/officeDocument/2006/relationships/diagramData" Target="../diagrams/data80.xml"/><Relationship Id="rId4" Type="http://schemas.openxmlformats.org/officeDocument/2006/relationships/image" Target="../media/image137.png"/><Relationship Id="rId9" Type="http://schemas.microsoft.com/office/2007/relationships/diagramDrawing" Target="../diagrams/drawing8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1.xml"/><Relationship Id="rId3" Type="http://schemas.openxmlformats.org/officeDocument/2006/relationships/image" Target="../media/image139.png"/><Relationship Id="rId7" Type="http://schemas.openxmlformats.org/officeDocument/2006/relationships/diagramQuickStyle" Target="../diagrams/quickStyle8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1.xml"/><Relationship Id="rId5" Type="http://schemas.openxmlformats.org/officeDocument/2006/relationships/diagramData" Target="../diagrams/data81.xml"/><Relationship Id="rId4" Type="http://schemas.openxmlformats.org/officeDocument/2006/relationships/image" Target="../media/image140.png"/><Relationship Id="rId9" Type="http://schemas.microsoft.com/office/2007/relationships/diagramDrawing" Target="../diagrams/drawing8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2.xml"/><Relationship Id="rId3" Type="http://schemas.openxmlformats.org/officeDocument/2006/relationships/image" Target="../media/image142.png"/><Relationship Id="rId7" Type="http://schemas.openxmlformats.org/officeDocument/2006/relationships/diagramQuickStyle" Target="../diagrams/quickStyle82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2.xml"/><Relationship Id="rId5" Type="http://schemas.openxmlformats.org/officeDocument/2006/relationships/diagramData" Target="../diagrams/data82.xml"/><Relationship Id="rId4" Type="http://schemas.openxmlformats.org/officeDocument/2006/relationships/image" Target="../media/image143.png"/><Relationship Id="rId9" Type="http://schemas.microsoft.com/office/2007/relationships/diagramDrawing" Target="../diagrams/drawin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4.xml"/><Relationship Id="rId3" Type="http://schemas.openxmlformats.org/officeDocument/2006/relationships/image" Target="../media/image146.png"/><Relationship Id="rId7" Type="http://schemas.openxmlformats.org/officeDocument/2006/relationships/diagramQuickStyle" Target="../diagrams/quickStyle8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4.xml"/><Relationship Id="rId5" Type="http://schemas.openxmlformats.org/officeDocument/2006/relationships/diagramData" Target="../diagrams/data84.xml"/><Relationship Id="rId4" Type="http://schemas.openxmlformats.org/officeDocument/2006/relationships/image" Target="../media/image147.png"/><Relationship Id="rId9" Type="http://schemas.microsoft.com/office/2007/relationships/diagramDrawing" Target="../diagrams/drawin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56491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48195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5 Classify DATA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05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2,4,8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/>
              <a:t>”TAOBAO.CSV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好迎接进阶难度的思维挑战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3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了解</a:t>
            </a:r>
            <a:r>
              <a:rPr lang="en-US" altLang="zh-CN" sz="2800" dirty="0" smtClean="0"/>
              <a:t>Statistical Learning</a:t>
            </a:r>
            <a:r>
              <a:rPr lang="zh-CN" altLang="en-US" sz="2800" dirty="0" smtClean="0"/>
              <a:t>的基本概念、流程与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  <a:p>
            <a:r>
              <a:rPr lang="zh-CN" altLang="en-US" sz="2800" dirty="0"/>
              <a:t>了</a:t>
            </a:r>
            <a:r>
              <a:rPr lang="zh-CN" altLang="en-US" sz="2800" dirty="0" smtClean="0"/>
              <a:t>解</a:t>
            </a:r>
            <a:r>
              <a:rPr lang="en-US" altLang="zh-CN" sz="2800" dirty="0" smtClean="0"/>
              <a:t>CLASSIFICATION</a:t>
            </a:r>
            <a:r>
              <a:rPr lang="zh-CN" altLang="en-US" sz="2800" dirty="0" smtClean="0"/>
              <a:t>的各种方法的原理与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5811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05920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7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CLASSIFY?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6253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 smtClean="0"/>
                  <a:t>我们感兴趣的分类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:pPr lvl="1"/>
                <a:r>
                  <a:rPr lang="zh-CN" altLang="en-US" sz="2600" dirty="0" smtClean="0"/>
                  <a:t>病人是否患某种病？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𝑁𝑜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600" dirty="0" smtClean="0"/>
                  <a:t>银行是否该给某人贷款？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𝐴𝑢𝑑𝑖𝑡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人</a:t>
                </a:r>
                <a:r>
                  <a:rPr lang="zh-CN" altLang="en-US" sz="2600" dirty="0"/>
                  <a:t>的</a:t>
                </a:r>
                <a:r>
                  <a:rPr lang="zh-CN" altLang="en-US" sz="2600" dirty="0" smtClean="0"/>
                  <a:t>性格</a:t>
                </a:r>
                <a:r>
                  <a:rPr lang="zh-CN" altLang="en-US" sz="2600" dirty="0"/>
                  <a:t>类型</a:t>
                </a:r>
                <a:r>
                  <a:rPr lang="zh-CN" altLang="en-US" sz="2600" dirty="0" smtClean="0"/>
                  <a:t>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𝑀𝐵𝑇𝐼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600" dirty="0" smtClean="0"/>
              </a:p>
              <a:p>
                <a:r>
                  <a:rPr lang="zh-CN" altLang="en-US" sz="2800" dirty="0" smtClean="0"/>
                  <a:t>影响分类的因素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8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384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92898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400" dirty="0"/>
                  <a:t>如何确定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?</a:t>
                </a:r>
              </a:p>
              <a:p>
                <a:pPr lvl="1"/>
                <a:r>
                  <a:rPr lang="zh-CN" altLang="en-US" sz="2400" dirty="0"/>
                  <a:t>如何衡量分类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的好坏</a:t>
                </a:r>
                <a:r>
                  <a:rPr lang="en-US" altLang="zh-CN" sz="2400" dirty="0" smtClean="0"/>
                  <a:t>?</a:t>
                </a:r>
                <a:endParaRPr lang="en-US" altLang="zh-CN" sz="2400" dirty="0"/>
              </a:p>
              <a:p>
                <a:r>
                  <a:rPr lang="zh-CN" altLang="en-US" sz="2600" dirty="0" smtClean="0"/>
                  <a:t>最小化</a:t>
                </a:r>
                <a:r>
                  <a:rPr lang="en-US" altLang="zh-CN" sz="2600" dirty="0" smtClean="0"/>
                  <a:t>LOSS </a:t>
                </a:r>
                <a:r>
                  <a:rPr lang="en-US" altLang="zh-CN" sz="2600" dirty="0"/>
                  <a:t>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600" dirty="0"/>
              </a:p>
              <a:p>
                <a:pPr lvl="1"/>
                <a:r>
                  <a:rPr lang="en-US" altLang="zh-CN" sz="2400" dirty="0" smtClean="0"/>
                  <a:t>L2 (</a:t>
                </a:r>
                <a:r>
                  <a:rPr lang="en-US" altLang="zh-CN" sz="2400" dirty="0" err="1" smtClean="0"/>
                  <a:t>EuClidian</a:t>
                </a:r>
                <a:r>
                  <a:rPr lang="en-US" altLang="zh-CN" sz="2400" dirty="0" smtClean="0"/>
                  <a:t>) </a:t>
                </a:r>
                <a:r>
                  <a:rPr lang="zh-CN" altLang="en-US" sz="2400" dirty="0" smtClean="0"/>
                  <a:t>空</a:t>
                </a:r>
                <a:r>
                  <a:rPr lang="zh-CN" altLang="en-US" sz="2400" dirty="0"/>
                  <a:t>间距离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L0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距离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0-1 </a:t>
                </a:r>
                <a:r>
                  <a:rPr lang="en-US" altLang="zh-CN" sz="2400" dirty="0" err="1" smtClean="0"/>
                  <a:t>LosS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Cross-entropy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cap="none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cap="none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  <a:blipFill>
                <a:blip r:embed="rId7"/>
                <a:stretch>
                  <a:fillRect l="-2063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587" y="923800"/>
            <a:ext cx="3432522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 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412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编制三种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 Function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loss$ZeroOne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&gt;= 0.5) != y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loss$CrossEntropy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-log(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yhat^y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 (1-yhat)^(1-y))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return(apply(loss,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用分类变量进行试验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c(0, 1, 1)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1),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0),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(c(0.2, 0.8, 0.7), 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966" y="4230186"/>
            <a:ext cx="3057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115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已知</a:t>
                </a:r>
                <a:r>
                  <a:rPr lang="zh-CN" altLang="en-US" sz="2400" b="0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，如何证明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/>
                  <a:t>其</a:t>
                </a:r>
                <a:r>
                  <a:rPr lang="zh-CN" altLang="en-US" sz="2400" dirty="0" smtClean="0"/>
                  <a:t>他的样本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也有效</a:t>
                </a:r>
                <a:r>
                  <a:rPr lang="en-US" altLang="zh-CN" sz="2400" dirty="0" smtClean="0"/>
                  <a:t>?</a:t>
                </a:r>
              </a:p>
              <a:p>
                <a:r>
                  <a:rPr lang="zh-CN" altLang="en-US" sz="2400" dirty="0" smtClean="0"/>
                  <a:t>训</a:t>
                </a:r>
                <a:r>
                  <a:rPr lang="zh-CN" altLang="en-US" sz="2400" dirty="0"/>
                  <a:t>练</a:t>
                </a:r>
                <a:r>
                  <a:rPr lang="zh-CN" altLang="en-US" sz="2400" dirty="0" smtClean="0"/>
                  <a:t>集，预测集：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模型训练</a:t>
                </a:r>
                <a:r>
                  <a:rPr lang="zh-CN" altLang="en-US" sz="2400" dirty="0"/>
                  <a:t>注</a:t>
                </a:r>
                <a:r>
                  <a:rPr lang="zh-CN" altLang="en-US" sz="2400" dirty="0" smtClean="0"/>
                  <a:t>意</a:t>
                </a:r>
                <a:r>
                  <a:rPr lang="en-US" altLang="zh-CN" sz="2400" dirty="0" smtClean="0"/>
                  <a:t>Over-</a:t>
                </a:r>
                <a:r>
                  <a:rPr lang="en-US" altLang="zh-CN" sz="2400" dirty="0" err="1" smtClean="0"/>
                  <a:t>FItting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BIAS-Variance TRADE-OFF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i="1" cap="none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dirty="0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cap="none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训练时为</a:t>
                </a:r>
                <a:r>
                  <a:rPr lang="zh-CN" altLang="en-US" sz="2200" cap="none" dirty="0" smtClean="0"/>
                  <a:t>减小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选择越复杂的模型</a:t>
                </a:r>
                <a14:m>
                  <m:oMath xmlns:m="http://schemas.openxmlformats.org/officeDocument/2006/math">
                    <m:r>
                      <a:rPr lang="en-US" altLang="zh-CN" sz="2200" b="0" i="0" cap="none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200" cap="none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越</a:t>
                </a:r>
                <a:r>
                  <a:rPr lang="zh-CN" altLang="en-US" sz="2200" dirty="0"/>
                  <a:t>大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  <a:blipFill>
                <a:blip r:embed="rId7"/>
                <a:stretch>
                  <a:fillRect l="-2038" t="-73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59" y="0"/>
            <a:ext cx="528402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2393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function(data, valid = 0.2, seed = 1){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dim(data)[1]*valid)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6032" y="1837765"/>
            <a:ext cx="93669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c("", "\\N", "#NUM!", "#VALUE!"))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(ent$e2 + ent$e3)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26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34854" y="1647422"/>
            <a:ext cx="9294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"e3", "employee", "withe"),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employee &gt; 0 &amp; employee &lt; 100 &amp; sales &gt; 10)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~ log10(sales),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withe + 1,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37" y="3435812"/>
            <a:ext cx="2466146" cy="1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LOGISTIC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8416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二分类：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r>
                  <a:rPr lang="zh-CN" altLang="en-US" sz="2600" dirty="0" smtClean="0"/>
                  <a:t>线性回归：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altLang="zh-CN" sz="2600" b="1" dirty="0"/>
              </a:p>
              <a:p>
                <a:pPr lvl="1"/>
                <a:r>
                  <a:rPr lang="en-US" altLang="zh-CN" sz="2600" b="0" dirty="0" err="1" smtClean="0"/>
                  <a:t>LoGISTIC</a:t>
                </a:r>
                <a:r>
                  <a:rPr lang="zh-CN" altLang="en-US" sz="2600" dirty="0"/>
                  <a:t>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600" dirty="0" smtClean="0"/>
              </a:p>
              <a:p>
                <a:pPr lvl="2"/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cap="none" smtClean="0">
                            <a:latin typeface="Cambria Math" panose="02040503050406030204" pitchFamily="18" charset="0"/>
                          </a:rPr>
                          <m:t>𝑿𝒘</m:t>
                        </m:r>
                      </m:e>
                    </m:func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665" t="-6250" b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50603" y="1974052"/>
            <a:ext cx="9421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利用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函数进行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回归并在测试集上验证准确率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c(0, 1))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points(log10(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4282376"/>
            <a:ext cx="3393491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Types of Errors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1018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建立函数计算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的比例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y, t){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phat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 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y)/sum(y)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!y)/sum(!y)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0.8)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2366"/>
              </p:ext>
            </p:extLst>
          </p:nvPr>
        </p:nvGraphicFramePr>
        <p:xfrm>
          <a:off x="2569578" y="1647711"/>
          <a:ext cx="901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70">
                  <a:extLst>
                    <a:ext uri="{9D8B030D-6E8A-4147-A177-3AD203B41FA5}">
                      <a16:colId xmlns:a16="http://schemas.microsoft.com/office/drawing/2014/main" val="2049801112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2937155729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675978930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31691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Predict Class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285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</a:t>
                      </a:r>
                      <a:r>
                        <a:rPr lang="en-US" altLang="zh-CN" b="0" dirty="0" smtClean="0"/>
                        <a:t>rue Class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Negative 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88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Pos.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False</a:t>
                      </a:r>
                      <a:r>
                        <a:rPr lang="en-US" b="0" baseline="0" dirty="0" smtClean="0">
                          <a:solidFill>
                            <a:srgbClr val="0070C0"/>
                          </a:solidFill>
                        </a:rPr>
                        <a:t> Neg.   Type-2 Err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57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Negative -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False Pos.   Type-1 Err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Neg.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6327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136" y="4906822"/>
            <a:ext cx="260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904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曲线函数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(1, 0, -0.01),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 = 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plot(mat[1,] ~ mat[2,], type = "l",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"False Positive Rate",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"True Positive Rate", main = "ROC Curve")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(0, 1,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return(c(Gini = sum((mat[1,-1]+mat[1,-101])*diff(mat[2,]))/2))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28014" y="1669857"/>
            <a:ext cx="8692587" cy="14616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如何决定二分类函数到底该在哪个概率值分界？</a:t>
            </a:r>
            <a:endParaRPr lang="en-US" altLang="zh-CN" sz="2800" dirty="0" smtClean="0"/>
          </a:p>
          <a:p>
            <a:r>
              <a:rPr lang="en-US" altLang="zh-CN" sz="2800" dirty="0"/>
              <a:t>ROC, receiver operating </a:t>
            </a:r>
            <a:r>
              <a:rPr lang="en-US" altLang="zh-CN" sz="2800" dirty="0" smtClean="0"/>
              <a:t>characteristic</a:t>
            </a:r>
          </a:p>
          <a:p>
            <a:pPr lvl="1"/>
            <a:r>
              <a:rPr lang="zh-CN" altLang="en-US" sz="2600" dirty="0" smtClean="0"/>
              <a:t>利用</a:t>
            </a:r>
            <a:r>
              <a:rPr lang="en-US" altLang="zh-CN" sz="2600" dirty="0" smtClean="0"/>
              <a:t>True Positive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Negative Positive</a:t>
            </a:r>
            <a:r>
              <a:rPr lang="zh-CN" altLang="en-US" sz="2600" dirty="0" smtClean="0"/>
              <a:t>的关系绘制曲线</a:t>
            </a:r>
            <a:endParaRPr lang="en-US" altLang="zh-C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13" y="19812"/>
            <a:ext cx="2894271" cy="1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682" y="2008776"/>
            <a:ext cx="9668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函数的训练与预测过程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y = "withe"){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(paste(y, 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"~")),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LossTrain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LossValid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“*”在线性回归的公式里表示交互项，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a*b = a + b + a:b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Logistic("log10(sales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* 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Logistic("poly(log10(sales), 2) *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2)")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Logistic("1")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57" y="5702095"/>
            <a:ext cx="32956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59" y="5697333"/>
            <a:ext cx="46386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607" y="5673520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LDA/QDA/KNN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06015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sz="2600" dirty="0" smtClean="0"/>
                  <a:t>Bayes Formula</a:t>
                </a:r>
                <a:r>
                  <a:rPr lang="en-US" altLang="zh-CN" sz="2600" dirty="0"/>
                  <a:t>:</a:t>
                </a:r>
                <a:endParaRPr lang="en-US" altLang="zh-CN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lang="zh-CN" altLang="en-US" sz="2200" dirty="0" smtClean="0"/>
                  <a:t>动物，动物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/>
                  <a:t>的总数为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，地理分布为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，请问在地点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发现一只动物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它</a:t>
                </a:r>
                <a:r>
                  <a:rPr lang="zh-CN" altLang="en-US" sz="2200" dirty="0" smtClean="0"/>
                  <a:t>最可能是？</a:t>
                </a:r>
                <a:endParaRPr lang="en-US" altLang="zh-CN" sz="2200" dirty="0" smtClean="0"/>
              </a:p>
              <a:p>
                <a:r>
                  <a:rPr lang="zh-CN" altLang="en-US" sz="2600" dirty="0"/>
                  <a:t>解决办</a:t>
                </a:r>
                <a:r>
                  <a:rPr lang="zh-CN" altLang="en-US" sz="2600" dirty="0" smtClean="0"/>
                  <a:t>法：</a:t>
                </a:r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按直线划分领地：</a:t>
                </a:r>
                <a:r>
                  <a:rPr lang="en-US" altLang="zh-CN" sz="2600" dirty="0" smtClean="0"/>
                  <a:t>LDA, Linear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按二次函数划分领地：</a:t>
                </a:r>
                <a:r>
                  <a:rPr lang="en-US" altLang="zh-CN" sz="2600" dirty="0" smtClean="0"/>
                  <a:t>QDA, QUADRATIC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按离它最近的</a:t>
                </a:r>
                <a:r>
                  <a:rPr lang="en-US" altLang="zh-CN" sz="2600" cap="none" dirty="0" smtClean="0"/>
                  <a:t>k</a:t>
                </a:r>
                <a:r>
                  <a:rPr lang="zh-CN" altLang="en-US" sz="2600" dirty="0" smtClean="0"/>
                  <a:t>个样本判断它：</a:t>
                </a:r>
                <a:r>
                  <a:rPr lang="en-US" altLang="zh-CN" sz="2600" dirty="0" smtClean="0"/>
                  <a:t>KNN, K-Nearest Neighborhood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1613" t="-496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为中心正态分布，有共同的方差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89" y="1586175"/>
            <a:ext cx="2357096" cy="930806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207965"/>
            <a:ext cx="942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library(MASS)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1" y="2950403"/>
            <a:ext cx="2792493" cy="1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Quadratic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QDA</a:t>
                </a:r>
                <a:r>
                  <a:rPr lang="zh-CN" altLang="en-US" dirty="0" smtClean="0"/>
                  <a:t>：仍假设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为中心正态分布，但各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点分布的方差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彼此相异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  <a:blipFill>
                <a:blip r:embed="rId2"/>
                <a:stretch>
                  <a:fillRect l="-161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358436"/>
            <a:ext cx="94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75" y="2928395"/>
            <a:ext cx="2921990" cy="14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641" y="2790105"/>
            <a:ext cx="3785042" cy="1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K-Nearest Neighborhood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KNN</a:t>
                </a:r>
                <a:r>
                  <a:rPr lang="zh-CN" altLang="en-US" dirty="0" smtClean="0"/>
                  <a:t>：近朱者赤，近墨者黑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3814426"/>
            <a:ext cx="942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library(class)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k = 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92" y="116037"/>
            <a:ext cx="2383842" cy="2318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179" y="2404515"/>
            <a:ext cx="3745616" cy="199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757" y="5375470"/>
            <a:ext cx="3190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Decision Tree</a:t>
            </a:r>
            <a:endParaRPr lang="zh-CN" altLang="en-US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决策树：使用一连串问题刨根问底</a:t>
                </a:r>
              </a:p>
              <a:p>
                <a:pPr lvl="1"/>
                <a:r>
                  <a:rPr lang="en-US" altLang="zh-CN" dirty="0"/>
                  <a:t>Ex: </a:t>
                </a:r>
                <a:r>
                  <a:rPr lang="zh-CN" altLang="en-US" dirty="0"/>
                  <a:t>必应读心机器人</a:t>
                </a:r>
              </a:p>
              <a:p>
                <a:pPr lvl="1"/>
                <a:r>
                  <a:rPr lang="zh-CN" altLang="en-US" dirty="0" smtClean="0"/>
                  <a:t>问多少才够？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Regularized Risk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COMPLEXITY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复杂度的</a:t>
                </a:r>
                <a:r>
                  <a:rPr lang="zh-CN" altLang="en-US" dirty="0"/>
                  <a:t>惩</a:t>
                </a:r>
                <a:r>
                  <a:rPr lang="zh-CN" altLang="en-US" dirty="0" smtClean="0"/>
                  <a:t>罚</a:t>
                </a:r>
                <a:r>
                  <a:rPr lang="zh-CN" altLang="en-US" dirty="0"/>
                  <a:t>函</a:t>
                </a:r>
                <a:r>
                  <a:rPr lang="zh-CN" altLang="en-US" dirty="0" smtClean="0"/>
                  <a:t>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控制复杂性惩罚的权重，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越大函数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越简单</a:t>
                </a:r>
                <a:endParaRPr lang="en-US" altLang="zh-CN" dirty="0" smtClean="0"/>
              </a:p>
              <a:p>
                <a:r>
                  <a:rPr lang="zh-CN" altLang="en-US" sz="2200" dirty="0" smtClean="0"/>
                  <a:t>对于分类树</a:t>
                </a:r>
                <a:r>
                  <a:rPr lang="en-US" altLang="zh-CN" sz="2200" dirty="0" smtClean="0"/>
                  <a:t>Classification Tree</a:t>
                </a:r>
                <a:r>
                  <a:rPr lang="zh-CN" altLang="en-US" sz="2200" dirty="0" smtClean="0"/>
                  <a:t>，可以设</a:t>
                </a:r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cap="none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 smtClean="0"/>
                  <a:t>个分支的点在分类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 smtClean="0"/>
                  <a:t>中的比率</a:t>
                </a:r>
                <a:endParaRPr lang="en-US" altLang="zh-CN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树</m:t>
                    </m:r>
                  </m:oMath>
                </a14:m>
                <a:r>
                  <a:rPr lang="zh-CN" altLang="en-US" sz="2000" dirty="0" smtClean="0"/>
                  <a:t>分支的总数量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  <a:blipFill>
                <a:blip r:embed="rId2"/>
                <a:stretch>
                  <a:fillRect l="-1613" t="-2351" b="-5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339" y="142940"/>
            <a:ext cx="4288344" cy="22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 Tree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("tree")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library(tree)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tree(factor(withe)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pretty = 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"class")),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32" y="888732"/>
            <a:ext cx="3589177" cy="1898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359" y="4966457"/>
            <a:ext cx="4139878" cy="143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84" y="5986597"/>
            <a:ext cx="511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的特点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优势：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对人友好、易于理解、可视化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对定类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因子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变量没有复杂的转换</a:t>
                </a:r>
                <a:endParaRPr lang="en-US" altLang="zh-CN" dirty="0"/>
              </a:p>
              <a:p>
                <a:r>
                  <a:rPr lang="zh-CN" altLang="en-US" dirty="0"/>
                  <a:t>劣势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预</a:t>
                </a:r>
                <a:r>
                  <a:rPr lang="zh-CN" altLang="en-US" dirty="0" smtClean="0"/>
                  <a:t>测准确度与之前方法相比差得不止一个量级</a:t>
                </a:r>
                <a:endParaRPr lang="en-US" altLang="zh-CN" dirty="0" smtClean="0"/>
              </a:p>
              <a:p>
                <a:r>
                  <a:rPr lang="zh-CN" altLang="en-US" dirty="0"/>
                  <a:t>改</a:t>
                </a:r>
                <a:r>
                  <a:rPr lang="zh-CN" altLang="en-US" dirty="0" smtClean="0"/>
                  <a:t>进策略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：用不同的训练集多弄几个树玩投票</a:t>
                </a:r>
                <a:r>
                  <a:rPr lang="zh-CN" altLang="en-US" dirty="0"/>
                  <a:t>表决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𝑏𝑎𝑔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Random Forests</a:t>
                </a:r>
                <a:r>
                  <a:rPr lang="zh-CN" altLang="en-US" dirty="0" smtClean="0"/>
                  <a:t>：在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，每次</a:t>
                </a:r>
                <a:r>
                  <a:rPr lang="zh-CN" altLang="en-US" dirty="0"/>
                  <a:t>树</a:t>
                </a:r>
                <a:r>
                  <a:rPr lang="zh-CN" altLang="en-US" dirty="0" smtClean="0"/>
                  <a:t>分叉时只在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 </a:t>
                </a:r>
                <a:r>
                  <a:rPr lang="zh-CN" altLang="en-US" dirty="0" smtClean="0"/>
                  <a:t>总共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个变量里选，扩大树的差异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BOOSTING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控</a:t>
                </a:r>
                <a:r>
                  <a:rPr lang="zh-CN" altLang="en-US" dirty="0" smtClean="0"/>
                  <a:t>制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每次的步长，使树在优化过程中收敛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  <a:blipFill>
                <a:blip r:embed="rId2"/>
                <a:stretch>
                  <a:fillRect l="-1304" t="-2351" b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RANDOM FOREST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Random Forest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importance = T)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618" y="5667246"/>
            <a:ext cx="4105275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282" y="5243456"/>
            <a:ext cx="4753336" cy="1100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854" y="685774"/>
            <a:ext cx="3598039" cy="24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1695077"/>
            <a:ext cx="9267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Boosting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.-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店铺天数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distribution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interaction.depth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当月有登陆旺旺子账号数量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489" y="2361255"/>
            <a:ext cx="47625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969" y="162310"/>
            <a:ext cx="3792337" cy="205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739" y="4620817"/>
            <a:ext cx="2214623" cy="14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1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</a:t>
            </a:r>
            <a:r>
              <a:rPr lang="en-US" altLang="zh-CN" sz="4800" dirty="0" smtClean="0"/>
              <a:t>6 SELECT MODEL</a:t>
            </a:r>
            <a:br>
              <a:rPr lang="en-US" altLang="zh-CN" sz="4800" dirty="0" smtClean="0"/>
            </a:br>
            <a:r>
              <a:rPr lang="en-US" altLang="zh-CN" sz="3200" dirty="0" smtClean="0"/>
              <a:t>                  </a:t>
            </a:r>
            <a:r>
              <a:rPr lang="en-US" altLang="zh-CN" sz="3200" dirty="0" smtClean="0"/>
              <a:t>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947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6,9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”BIG.CSV”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69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理</a:t>
            </a:r>
            <a:r>
              <a:rPr lang="zh-CN" altLang="en-US" sz="2800" dirty="0"/>
              <a:t>解</a:t>
            </a:r>
            <a:r>
              <a:rPr lang="en-US" altLang="zh-CN" sz="2800" dirty="0" smtClean="0"/>
              <a:t>LOSS Function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Penalty Function</a:t>
            </a:r>
            <a:r>
              <a:rPr lang="zh-CN" altLang="en-US" sz="2800" dirty="0" smtClean="0"/>
              <a:t>作为贯穿所有</a:t>
            </a:r>
            <a:r>
              <a:rPr lang="en-US" altLang="zh-CN" sz="2800" dirty="0" smtClean="0"/>
              <a:t>MODEL SELECTION</a:t>
            </a:r>
            <a:r>
              <a:rPr lang="zh-CN" altLang="en-US" sz="2800" dirty="0" smtClean="0"/>
              <a:t>的核心概念</a:t>
            </a:r>
            <a:endParaRPr lang="en-US" altLang="zh-CN" sz="2800" dirty="0" smtClean="0"/>
          </a:p>
          <a:p>
            <a:r>
              <a:rPr lang="zh-CN" altLang="en-US" sz="2800" dirty="0" smtClean="0"/>
              <a:t>了解</a:t>
            </a:r>
            <a:r>
              <a:rPr lang="en-US" altLang="zh-CN" sz="2800" dirty="0" smtClean="0"/>
              <a:t>LINEAR 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SELECTION</a:t>
            </a:r>
            <a:r>
              <a:rPr lang="zh-CN" altLang="en-US" sz="2800" dirty="0" smtClean="0"/>
              <a:t>的各种方法</a:t>
            </a:r>
            <a:endParaRPr lang="en-US" altLang="zh-CN" sz="2800" dirty="0" smtClean="0"/>
          </a:p>
          <a:p>
            <a:r>
              <a:rPr lang="zh-CN" altLang="en-US" sz="2800" dirty="0" smtClean="0"/>
              <a:t>学</a:t>
            </a:r>
            <a:r>
              <a:rPr lang="zh-CN" altLang="en-US" sz="2800" dirty="0"/>
              <a:t>习</a:t>
            </a:r>
            <a:r>
              <a:rPr lang="en-US" altLang="zh-CN" sz="2800" dirty="0"/>
              <a:t>TIME SERIES</a:t>
            </a:r>
            <a:r>
              <a:rPr lang="zh-CN" altLang="en-US" sz="2800" dirty="0"/>
              <a:t>的特性与处理方法</a:t>
            </a:r>
            <a:endParaRPr lang="en-US" altLang="zh-CN" sz="2800" dirty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4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90898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8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LOSS? </a:t>
            </a:r>
            <a:r>
              <a:rPr lang="en-US" altLang="zh-CN" dirty="0" err="1" smtClean="0"/>
              <a:t>PeNALTY</a:t>
            </a:r>
            <a:r>
              <a:rPr lang="en-US" altLang="zh-CN" dirty="0" smtClean="0"/>
              <a:t>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973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600" dirty="0" smtClean="0"/>
                  <a:t>如何求</a:t>
                </a:r>
                <a:r>
                  <a:rPr lang="zh-CN" altLang="en-US" sz="2600" dirty="0"/>
                  <a:t>解</a:t>
                </a:r>
                <a:r>
                  <a:rPr lang="zh-CN" altLang="en-US" sz="2600" dirty="0" smtClean="0"/>
                  <a:t>最优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600" dirty="0"/>
                  <a:t>?</a:t>
                </a:r>
              </a:p>
              <a:p>
                <a:pPr lvl="1"/>
                <a:r>
                  <a:rPr lang="zh-CN" altLang="en-US" sz="2600" dirty="0"/>
                  <a:t>如</a:t>
                </a:r>
                <a:r>
                  <a:rPr lang="zh-CN" altLang="en-US" sz="2600" dirty="0" smtClean="0"/>
                  <a:t>何保</a:t>
                </a:r>
                <a:r>
                  <a:rPr lang="zh-CN" altLang="en-US" sz="2600" dirty="0"/>
                  <a:t>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600" dirty="0" smtClean="0"/>
                  <a:t>不会过于复杂、</a:t>
                </a:r>
                <a:r>
                  <a:rPr lang="en-US" altLang="zh-CN" sz="2600" dirty="0" smtClean="0"/>
                  <a:t>Over-Fitting?</a:t>
                </a:r>
              </a:p>
              <a:p>
                <a:r>
                  <a:rPr lang="zh-CN" altLang="en-US" sz="2600" dirty="0"/>
                  <a:t>对</a:t>
                </a:r>
                <a:r>
                  <a:rPr lang="zh-CN" altLang="en-US" sz="2600" dirty="0" smtClean="0"/>
                  <a:t>于拟合距离的测量</a:t>
                </a:r>
                <a:r>
                  <a:rPr lang="en-US" altLang="zh-CN" sz="2600" dirty="0" smtClean="0"/>
                  <a:t>LOSS 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200" dirty="0" smtClean="0"/>
                  <a:t>L2 (</a:t>
                </a:r>
                <a:r>
                  <a:rPr lang="en-US" altLang="zh-CN" sz="2200" dirty="0" err="1" smtClean="0"/>
                  <a:t>EuClidian</a:t>
                </a:r>
                <a:r>
                  <a:rPr lang="en-US" altLang="zh-CN" sz="2200" dirty="0" smtClean="0"/>
                  <a:t>)</a:t>
                </a:r>
                <a:r>
                  <a:rPr lang="zh-CN" altLang="en-US" sz="2200" dirty="0" smtClean="0"/>
                  <a:t>空</a:t>
                </a:r>
                <a:r>
                  <a:rPr lang="zh-CN" altLang="en-US" sz="2200" dirty="0"/>
                  <a:t>间距离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 smtClean="0"/>
                  <a:t>L0</a:t>
                </a:r>
                <a:r>
                  <a:rPr lang="zh-CN" altLang="en-US" sz="2200" dirty="0" smtClean="0"/>
                  <a:t>距离</a:t>
                </a:r>
                <a:r>
                  <a:rPr lang="en-US" altLang="zh-CN" sz="2200" dirty="0" smtClean="0"/>
                  <a:t>(0-1 Loss)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r>
                  <a:rPr lang="zh-CN" altLang="en-US" sz="2600" dirty="0" smtClean="0"/>
                  <a:t>对于函数复杂度的测量</a:t>
                </a:r>
                <a:r>
                  <a:rPr lang="en-US" altLang="zh-CN" sz="2600" dirty="0" smtClean="0"/>
                  <a:t>PENALTY FUNCTION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200" dirty="0" smtClean="0"/>
                  <a:t>L2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 smtClean="0"/>
                  <a:t>(RIDGE/SVM)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/>
                  <a:t>(</a:t>
                </a:r>
                <a:r>
                  <a:rPr lang="en-US" altLang="zh-CN" sz="2200" dirty="0" smtClean="0"/>
                  <a:t>LASSO)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</a:t>
                </a:r>
                <a:r>
                  <a:rPr lang="en-US" altLang="zh-CN" sz="3000" dirty="0" err="1" smtClean="0"/>
                  <a:t>RiSK</a:t>
                </a:r>
                <a:r>
                  <a:rPr lang="en-US" altLang="zh-CN" sz="3000" dirty="0" smtClean="0"/>
                  <a:t>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  <a:blipFill>
                <a:blip r:embed="rId7"/>
                <a:stretch>
                  <a:fillRect l="-1355" t="-2322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</a:t>
            </a:r>
            <a:r>
              <a:rPr lang="zh-CN" altLang="en-US" sz="2800" dirty="0" smtClean="0"/>
              <a:t>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71625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9538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值、求和、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avg=c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6" y="3964415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56" y="5119673"/>
            <a:ext cx="2449279" cy="1157492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7659</TotalTime>
  <Words>11803</Words>
  <Application>Microsoft Office PowerPoint</Application>
  <PresentationFormat>Widescreen</PresentationFormat>
  <Paragraphs>1855</Paragraphs>
  <Slides>143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THANK YOU!</vt:lpstr>
      <vt:lpstr>R语言应用 Lecture 5 Classify DATA                   ——How to Zuō BIG data with R </vt:lpstr>
      <vt:lpstr>课程准备</vt:lpstr>
      <vt:lpstr>课程目标</vt:lpstr>
      <vt:lpstr>课程纲要</vt:lpstr>
      <vt:lpstr>一、CLASSIFY?</vt:lpstr>
      <vt:lpstr>LOSS FUNCTION</vt:lpstr>
      <vt:lpstr>LOSS Function (2)</vt:lpstr>
      <vt:lpstr>VALIDATION</vt:lpstr>
      <vt:lpstr>Validation</vt:lpstr>
      <vt:lpstr>Prepare Data</vt:lpstr>
      <vt:lpstr>Prepare Data</vt:lpstr>
      <vt:lpstr>二、LOGISTIC</vt:lpstr>
      <vt:lpstr>Generalized Linear Model of R</vt:lpstr>
      <vt:lpstr>2 Types of Errors</vt:lpstr>
      <vt:lpstr>ROC CURVE</vt:lpstr>
      <vt:lpstr>Generalized Linear Model of R</vt:lpstr>
      <vt:lpstr>三、LDA/QDA/KNN</vt:lpstr>
      <vt:lpstr>Linear Discriminant analysis</vt:lpstr>
      <vt:lpstr>Quadratic Discriminant analysis</vt:lpstr>
      <vt:lpstr>K-Nearest Neighborhood</vt:lpstr>
      <vt:lpstr>四、Decision Tree</vt:lpstr>
      <vt:lpstr>CLASSIFICATION TREE实现</vt:lpstr>
      <vt:lpstr>CLASSIFICATION Tree的特点</vt:lpstr>
      <vt:lpstr>RANDOM FOREST实现</vt:lpstr>
      <vt:lpstr>BOOSTING实现</vt:lpstr>
      <vt:lpstr>THANK YOU!</vt:lpstr>
      <vt:lpstr>R语言应用 Lecture 6 SELECT MODEL                   ——How to Zuō BIG data with R </vt:lpstr>
      <vt:lpstr>课程准备</vt:lpstr>
      <vt:lpstr>课程目标</vt:lpstr>
      <vt:lpstr>课程纲要</vt:lpstr>
      <vt:lpstr>一、LOSS? PeNALTY?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339</cp:revision>
  <dcterms:created xsi:type="dcterms:W3CDTF">2014-09-22T06:16:51Z</dcterms:created>
  <dcterms:modified xsi:type="dcterms:W3CDTF">2015-06-03T07:15:19Z</dcterms:modified>
</cp:coreProperties>
</file>